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7F15C-E0C6-4708-9CAC-27A0ACC4BFCD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D499F-5DA9-4007-B239-973C366569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 8.14.13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assigned seat in the classroom and be seated please.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viewing all the levels write your historical report of Mrs. Madison’s life.</a:t>
            </a:r>
          </a:p>
          <a:p>
            <a:r>
              <a:rPr lang="en-US" dirty="0" smtClean="0"/>
              <a:t>Explain the events you identified in chronological order.</a:t>
            </a:r>
          </a:p>
          <a:p>
            <a:r>
              <a:rPr lang="en-US" dirty="0" smtClean="0"/>
              <a:t>Ex: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8.15.13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Reward </a:t>
            </a:r>
            <a:r>
              <a:rPr lang="en-US" dirty="0" err="1" smtClean="0"/>
              <a:t>Bellringer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-Take one tub of </a:t>
            </a:r>
            <a:r>
              <a:rPr lang="en-US" dirty="0" err="1"/>
              <a:t>P</a:t>
            </a:r>
            <a:r>
              <a:rPr lang="en-US" dirty="0" err="1" smtClean="0"/>
              <a:t>laydough</a:t>
            </a:r>
            <a:r>
              <a:rPr lang="en-US" dirty="0" smtClean="0"/>
              <a:t> and create an object which represents you. </a:t>
            </a:r>
          </a:p>
          <a:p>
            <a:pPr>
              <a:buNone/>
            </a:pPr>
            <a:r>
              <a:rPr lang="en-US" dirty="0"/>
              <a:t>(</a:t>
            </a:r>
            <a:r>
              <a:rPr lang="en-US" dirty="0" smtClean="0"/>
              <a:t>Be prepared to explain </a:t>
            </a:r>
            <a:r>
              <a:rPr lang="en-US" smtClean="0"/>
              <a:t>it)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Alternate </a:t>
            </a:r>
            <a:r>
              <a:rPr lang="en-US" dirty="0" err="1" smtClean="0"/>
              <a:t>Bellringer</a:t>
            </a:r>
            <a:endParaRPr lang="en-US" dirty="0"/>
          </a:p>
          <a:p>
            <a:pPr>
              <a:buNone/>
            </a:pPr>
            <a:r>
              <a:rPr lang="en-US" dirty="0" smtClean="0"/>
              <a:t>-In five complete sentences describe why gestures aid in remembering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8.16.13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Draw a horizontal line across your paper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Write “0” in the middle.  This represents the approximate date of the birth of Christ.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Write B.C. to the left of the “0” and A.D. to the right.</a:t>
            </a:r>
            <a:endParaRPr lang="en-US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Do you know what these letters represent?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8.19.13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9600" dirty="0" smtClean="0"/>
          </a:p>
          <a:p>
            <a:r>
              <a:rPr lang="en-US" sz="9600" dirty="0" smtClean="0"/>
              <a:t>Place these events in the</a:t>
            </a:r>
          </a:p>
          <a:p>
            <a:r>
              <a:rPr lang="en-US" sz="9600" dirty="0" smtClean="0"/>
              <a:t> correct chronological order.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2012 A.D. President  Obama is reelected.</a:t>
            </a:r>
          </a:p>
          <a:p>
            <a:endParaRPr lang="en-US" dirty="0" smtClean="0"/>
          </a:p>
          <a:p>
            <a:r>
              <a:rPr lang="en-US" dirty="0" smtClean="0"/>
              <a:t>5000 B.C. Farmers settle in southern Mesopotamia.</a:t>
            </a:r>
          </a:p>
          <a:p>
            <a:endParaRPr lang="en-US" dirty="0" smtClean="0"/>
          </a:p>
          <a:p>
            <a:r>
              <a:rPr lang="en-US" dirty="0" smtClean="0"/>
              <a:t>2001 A.D. United States attacked in New York City and Washington D.C. </a:t>
            </a:r>
          </a:p>
          <a:p>
            <a:endParaRPr lang="en-US" dirty="0" smtClean="0"/>
          </a:p>
          <a:p>
            <a:r>
              <a:rPr lang="en-US" dirty="0" smtClean="0"/>
              <a:t>3000 B.C. Sumerians use cart wheels</a:t>
            </a:r>
          </a:p>
          <a:p>
            <a:endParaRPr lang="en-US" dirty="0" smtClean="0"/>
          </a:p>
          <a:p>
            <a:r>
              <a:rPr lang="en-US" dirty="0" smtClean="0"/>
              <a:t>2013 A.D. you started 7</a:t>
            </a:r>
            <a:r>
              <a:rPr lang="en-US" baseline="30000" dirty="0" smtClean="0"/>
              <a:t>th</a:t>
            </a:r>
            <a:r>
              <a:rPr lang="en-US" dirty="0" smtClean="0"/>
              <a:t> grade. </a:t>
            </a:r>
          </a:p>
          <a:p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Place the events in order from oldest to newest.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1._______ oldest</a:t>
            </a:r>
          </a:p>
          <a:p>
            <a:r>
              <a:rPr lang="en-US" dirty="0" smtClean="0"/>
              <a:t>2._______</a:t>
            </a:r>
          </a:p>
          <a:p>
            <a:r>
              <a:rPr lang="en-US" dirty="0" smtClean="0"/>
              <a:t>3._______</a:t>
            </a:r>
          </a:p>
          <a:p>
            <a:r>
              <a:rPr lang="en-US" dirty="0" smtClean="0"/>
              <a:t>4._______</a:t>
            </a:r>
          </a:p>
          <a:p>
            <a:r>
              <a:rPr lang="en-US" dirty="0" smtClean="0"/>
              <a:t>5._______ most recent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research how do you collect information? </a:t>
            </a:r>
            <a:r>
              <a:rPr lang="en-US" smtClean="0"/>
              <a:t>(Describe </a:t>
            </a:r>
            <a:r>
              <a:rPr lang="en-US" dirty="0" smtClean="0"/>
              <a:t>the steps you take </a:t>
            </a:r>
            <a:r>
              <a:rPr lang="en-US" smtClean="0"/>
              <a:t>when researching).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8.21.13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Place these dates on a timeline:</a:t>
            </a:r>
          </a:p>
          <a:p>
            <a:pPr lvl="8">
              <a:buNone/>
            </a:pPr>
            <a:r>
              <a:rPr lang="en-US" dirty="0" smtClean="0"/>
              <a:t>       </a:t>
            </a:r>
            <a:r>
              <a:rPr lang="en-US" sz="2300" dirty="0" smtClean="0"/>
              <a:t> 0</a:t>
            </a:r>
          </a:p>
          <a:p>
            <a:pPr lvl="4">
              <a:buNone/>
            </a:pPr>
            <a:r>
              <a:rPr lang="en-US" sz="2600" dirty="0" smtClean="0"/>
              <a:t>B.C./B.C.E</a:t>
            </a:r>
            <a:r>
              <a:rPr lang="en-US" dirty="0" smtClean="0"/>
              <a:t>			</a:t>
            </a:r>
            <a:r>
              <a:rPr lang="en-US" sz="2600" dirty="0" smtClean="0"/>
              <a:t>A.D./C.E.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10,000 B.C.			    </a:t>
            </a:r>
          </a:p>
          <a:p>
            <a:r>
              <a:rPr lang="en-US" dirty="0" smtClean="0"/>
              <a:t>2013 A.D.</a:t>
            </a:r>
          </a:p>
          <a:p>
            <a:r>
              <a:rPr lang="en-US" dirty="0" smtClean="0"/>
              <a:t>7 B.C.</a:t>
            </a:r>
          </a:p>
          <a:p>
            <a:r>
              <a:rPr lang="en-US" dirty="0" smtClean="0"/>
              <a:t>5 B.C.</a:t>
            </a:r>
          </a:p>
          <a:p>
            <a:r>
              <a:rPr lang="en-US" dirty="0" smtClean="0"/>
              <a:t>2,000 B.C.</a:t>
            </a:r>
          </a:p>
          <a:p>
            <a:r>
              <a:rPr lang="en-US" dirty="0" smtClean="0"/>
              <a:t>30 A.D.</a:t>
            </a:r>
          </a:p>
          <a:p>
            <a:endParaRPr lang="en-US" dirty="0"/>
          </a:p>
        </p:txBody>
      </p:sp>
      <p:sp>
        <p:nvSpPr>
          <p:cNvPr id="6" name="Left-Right Arrow 5"/>
          <p:cNvSpPr/>
          <p:nvPr/>
        </p:nvSpPr>
        <p:spPr>
          <a:xfrm>
            <a:off x="1066800" y="2362200"/>
            <a:ext cx="7162800" cy="838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572000" y="2362200"/>
            <a:ext cx="762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>
              <a:buNone/>
            </a:pPr>
            <a:r>
              <a:rPr lang="en-US" dirty="0" smtClean="0"/>
              <a:t>B.C./B.C.E			A.D./C.E</a:t>
            </a:r>
          </a:p>
          <a:p>
            <a:pPr lvl="3">
              <a:buNone/>
            </a:pPr>
            <a:r>
              <a:rPr lang="en-US" dirty="0" smtClean="0"/>
              <a:t>10,000</a:t>
            </a:r>
          </a:p>
          <a:p>
            <a:pPr lvl="4">
              <a:buNone/>
            </a:pPr>
            <a:r>
              <a:rPr lang="en-US" dirty="0" smtClean="0"/>
              <a:t>     2,000		    0	30		           2,013</a:t>
            </a:r>
          </a:p>
          <a:p>
            <a:endParaRPr lang="en-US" dirty="0" smtClean="0"/>
          </a:p>
          <a:p>
            <a:pPr lvl="4"/>
            <a:endParaRPr lang="en-US" sz="800" dirty="0" smtClean="0"/>
          </a:p>
          <a:p>
            <a:pPr lvl="4"/>
            <a:endParaRPr lang="en-US" sz="800" dirty="0" smtClean="0"/>
          </a:p>
          <a:p>
            <a:pPr lvl="7">
              <a:buNone/>
            </a:pPr>
            <a:r>
              <a:rPr lang="en-US" dirty="0" smtClean="0"/>
              <a:t>  7</a:t>
            </a:r>
          </a:p>
          <a:p>
            <a:pPr lvl="7">
              <a:buNone/>
            </a:pPr>
            <a:r>
              <a:rPr lang="en-US" dirty="0" smtClean="0"/>
              <a:t>	   5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1066800" y="2819400"/>
            <a:ext cx="69342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2667000"/>
            <a:ext cx="152400" cy="16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09800" y="2590800"/>
            <a:ext cx="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2590800"/>
            <a:ext cx="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62400" y="2362200"/>
            <a:ext cx="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14800" y="2514600"/>
            <a:ext cx="762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81800" y="25908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81600" y="2514600"/>
            <a:ext cx="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ightning Bolt 19"/>
          <p:cNvSpPr/>
          <p:nvPr/>
        </p:nvSpPr>
        <p:spPr>
          <a:xfrm>
            <a:off x="2209800" y="2971800"/>
            <a:ext cx="304800" cy="990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ightning Bolt 20"/>
          <p:cNvSpPr/>
          <p:nvPr/>
        </p:nvSpPr>
        <p:spPr>
          <a:xfrm>
            <a:off x="2438400" y="2895600"/>
            <a:ext cx="304800" cy="990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>
            <a:off x="5791200" y="2819400"/>
            <a:ext cx="304800" cy="990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ghtning Bolt 22"/>
          <p:cNvSpPr/>
          <p:nvPr/>
        </p:nvSpPr>
        <p:spPr>
          <a:xfrm>
            <a:off x="6019800" y="2743200"/>
            <a:ext cx="304800" cy="990600"/>
          </a:xfrm>
          <a:prstGeom prst="lightningBol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Autofit/>
          </a:bodyPr>
          <a:lstStyle/>
          <a:p>
            <a:r>
              <a:rPr lang="en-US" sz="1800" dirty="0" smtClean="0"/>
              <a:t>Please place the following vocabulary words on your chart in the same order they appear. For each word you will </a:t>
            </a:r>
            <a:r>
              <a:rPr lang="en-US" sz="1800" b="1" u="sng" dirty="0" smtClean="0"/>
              <a:t>define it </a:t>
            </a:r>
            <a:r>
              <a:rPr lang="en-US" sz="1800" dirty="0" smtClean="0"/>
              <a:t>and </a:t>
            </a:r>
            <a:r>
              <a:rPr lang="en-US" sz="1800" b="1" u="sng" dirty="0" smtClean="0"/>
              <a:t>draw a picture </a:t>
            </a:r>
            <a:r>
              <a:rPr lang="en-US" sz="1800" dirty="0" smtClean="0"/>
              <a:t>which represents the word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For instance if I were defining war, I might draw a picture of a tank or two people fighting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B.C.- </a:t>
            </a:r>
            <a:r>
              <a:rPr lang="en-US" sz="1800" dirty="0" smtClean="0"/>
              <a:t>Before Christ. </a:t>
            </a:r>
          </a:p>
          <a:p>
            <a:r>
              <a:rPr lang="en-US" sz="1800" b="1" dirty="0" smtClean="0"/>
              <a:t>B.C.E- </a:t>
            </a:r>
            <a:r>
              <a:rPr lang="en-US" sz="1800" dirty="0" smtClean="0"/>
              <a:t>Before Common Era.</a:t>
            </a:r>
          </a:p>
          <a:p>
            <a:r>
              <a:rPr lang="en-US" sz="1800" b="1" dirty="0" smtClean="0"/>
              <a:t>A.D.- </a:t>
            </a:r>
            <a:r>
              <a:rPr lang="en-US" sz="1800" dirty="0" smtClean="0"/>
              <a:t>In the year of our Lord or Present Day.</a:t>
            </a:r>
          </a:p>
          <a:p>
            <a:r>
              <a:rPr lang="en-US" sz="1800" b="1" dirty="0" smtClean="0"/>
              <a:t>C.E.- </a:t>
            </a:r>
            <a:r>
              <a:rPr lang="en-US" sz="1800" dirty="0" smtClean="0"/>
              <a:t>Common Era.</a:t>
            </a:r>
          </a:p>
          <a:p>
            <a:r>
              <a:rPr lang="en-US" sz="1800" b="1" dirty="0" smtClean="0"/>
              <a:t>Chronological</a:t>
            </a:r>
            <a:r>
              <a:rPr lang="en-US" sz="1800" dirty="0" smtClean="0"/>
              <a:t> </a:t>
            </a:r>
            <a:r>
              <a:rPr lang="en-US" sz="1800" b="1" dirty="0" smtClean="0"/>
              <a:t>Order-</a:t>
            </a:r>
            <a:r>
              <a:rPr lang="en-US" sz="1800" dirty="0" smtClean="0"/>
              <a:t>arranging events in the order they happened. </a:t>
            </a:r>
          </a:p>
          <a:p>
            <a:r>
              <a:rPr lang="en-US" sz="1800" b="1" dirty="0" smtClean="0"/>
              <a:t>Primary Sources- </a:t>
            </a:r>
            <a:r>
              <a:rPr lang="en-US" sz="1800" dirty="0" smtClean="0"/>
              <a:t>First hand account of an event or time period, an  “eyewitness”.</a:t>
            </a:r>
          </a:p>
          <a:p>
            <a:r>
              <a:rPr lang="en-US" sz="1800" b="1" dirty="0" smtClean="0"/>
              <a:t>Secondary Sources- </a:t>
            </a:r>
            <a:r>
              <a:rPr lang="en-US" sz="1800" dirty="0" smtClean="0"/>
              <a:t>a source created by reading, seeing, talking to or listening to a primary source. </a:t>
            </a:r>
          </a:p>
          <a:p>
            <a:r>
              <a:rPr lang="en-US" sz="1800" b="1" dirty="0" smtClean="0"/>
              <a:t>Historian</a:t>
            </a:r>
            <a:r>
              <a:rPr lang="en-US" sz="1800" dirty="0" smtClean="0"/>
              <a:t>-a person who writes or studies history(past events, especially someone who is an expert).</a:t>
            </a:r>
          </a:p>
          <a:p>
            <a:r>
              <a:rPr lang="en-US" sz="1800" b="1" smtClean="0"/>
              <a:t>Archaeology</a:t>
            </a:r>
            <a:r>
              <a:rPr lang="en-US" sz="1800" smtClean="0"/>
              <a:t>-the </a:t>
            </a:r>
            <a:r>
              <a:rPr lang="en-US" sz="1800" dirty="0" smtClean="0"/>
              <a:t>study of human activity in the past, through the recovery and analysis of artifacts left behind (ex: objects, architecture, and cultural landscapes).</a:t>
            </a:r>
          </a:p>
          <a:p>
            <a:r>
              <a:rPr lang="en-US" sz="1800" b="1" dirty="0" smtClean="0"/>
              <a:t>Anthropology</a:t>
            </a:r>
            <a:r>
              <a:rPr lang="en-US" sz="1800" dirty="0" smtClean="0"/>
              <a:t>- the study of humankind, past and present. (Through personal experience or by studying artifacts).</a:t>
            </a:r>
          </a:p>
          <a:p>
            <a:r>
              <a:rPr lang="en-US" sz="1800" b="1" dirty="0" smtClean="0"/>
              <a:t>Artifact</a:t>
            </a:r>
            <a:r>
              <a:rPr lang="en-US" sz="1800" dirty="0" smtClean="0"/>
              <a:t>-something created by humans for a purpose (for: fun, work, art..etc).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8.22.13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Welcome to Mrs. Madison’s Museum, today you will be touring her life in levels. On your own sheet of paper you need to create a three column chart like this…</a:t>
            </a:r>
          </a:p>
          <a:p>
            <a:r>
              <a:rPr lang="en-US" sz="2400" dirty="0" smtClean="0"/>
              <a:t>Put 1-2 Level on the front of a new piece of paper</a:t>
            </a:r>
          </a:p>
          <a:p>
            <a:r>
              <a:rPr lang="en-US" sz="2400" dirty="0" smtClean="0"/>
              <a:t>Put Level 3-4-5 on the back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3733800"/>
          <a:ext cx="60960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1496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 Items you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Conclusions</a:t>
                      </a:r>
                      <a:r>
                        <a:rPr lang="en-US" baseline="0" dirty="0" smtClean="0"/>
                        <a:t> you make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Pictures of</a:t>
                      </a:r>
                      <a:r>
                        <a:rPr lang="en-US" baseline="0" dirty="0" smtClean="0"/>
                        <a:t> a girl with red 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-Mrs.</a:t>
                      </a:r>
                      <a:r>
                        <a:rPr lang="en-US" baseline="0" dirty="0" smtClean="0"/>
                        <a:t> Madison is a natural red head.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3600</TotalTime>
  <Words>461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Bellringer  8.14.13</vt:lpstr>
      <vt:lpstr>Bellringer 8.15.13</vt:lpstr>
      <vt:lpstr>Bellringer 8.16.13</vt:lpstr>
      <vt:lpstr>8.19.13</vt:lpstr>
      <vt:lpstr>8.20.13</vt:lpstr>
      <vt:lpstr>Bellringer 8.21.13</vt:lpstr>
      <vt:lpstr>Timeline of Events</vt:lpstr>
      <vt:lpstr>Please place the following vocabulary words on your chart in the same order they appear. For each word you will define it and draw a picture which represents the word.  For instance if I were defining war, I might draw a picture of a tank or two people fighting</vt:lpstr>
      <vt:lpstr>Bellringer 8.22.13</vt:lpstr>
      <vt:lpstr>Conclusions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272</cp:revision>
  <dcterms:created xsi:type="dcterms:W3CDTF">2013-08-14T12:10:35Z</dcterms:created>
  <dcterms:modified xsi:type="dcterms:W3CDTF">2013-08-22T20:03:33Z</dcterms:modified>
</cp:coreProperties>
</file>