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5" r:id="rId6"/>
    <p:sldId id="262" r:id="rId7"/>
    <p:sldId id="264" r:id="rId8"/>
    <p:sldId id="266" r:id="rId9"/>
    <p:sldId id="267" r:id="rId10"/>
    <p:sldId id="259" r:id="rId11"/>
    <p:sldId id="269" r:id="rId12"/>
    <p:sldId id="260"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2B9E48-5D3C-4B9E-934F-5EAB761020F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BF305-8A96-4617-B5C8-947CAAE356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B9E48-5D3C-4B9E-934F-5EAB761020F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BF305-8A96-4617-B5C8-947CAAE356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B9E48-5D3C-4B9E-934F-5EAB761020F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BF305-8A96-4617-B5C8-947CAAE356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2C9E05E-35FF-4744-8325-1FE18F71238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B9E48-5D3C-4B9E-934F-5EAB761020F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BF305-8A96-4617-B5C8-947CAAE356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2B9E48-5D3C-4B9E-934F-5EAB761020F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BF305-8A96-4617-B5C8-947CAAE356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2B9E48-5D3C-4B9E-934F-5EAB761020F9}"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BF305-8A96-4617-B5C8-947CAAE356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2B9E48-5D3C-4B9E-934F-5EAB761020F9}" type="datetimeFigureOut">
              <a:rPr lang="en-US" smtClean="0"/>
              <a:pPr/>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BF305-8A96-4617-B5C8-947CAAE356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2B9E48-5D3C-4B9E-934F-5EAB761020F9}" type="datetimeFigureOut">
              <a:rPr lang="en-US" smtClean="0"/>
              <a:pPr/>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3BF305-8A96-4617-B5C8-947CAAE356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B9E48-5D3C-4B9E-934F-5EAB761020F9}" type="datetimeFigureOut">
              <a:rPr lang="en-US" smtClean="0"/>
              <a:pPr/>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3BF305-8A96-4617-B5C8-947CAAE356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B9E48-5D3C-4B9E-934F-5EAB761020F9}"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BF305-8A96-4617-B5C8-947CAAE356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B9E48-5D3C-4B9E-934F-5EAB761020F9}"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BF305-8A96-4617-B5C8-947CAAE356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B9E48-5D3C-4B9E-934F-5EAB761020F9}" type="datetimeFigureOut">
              <a:rPr lang="en-US" smtClean="0"/>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BF305-8A96-4617-B5C8-947CAAE356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lstStyle/>
          <a:p>
            <a:r>
              <a:rPr lang="en-US" dirty="0" smtClean="0"/>
              <a:t>11.6.13</a:t>
            </a:r>
            <a:br>
              <a:rPr lang="en-US" dirty="0" smtClean="0"/>
            </a:br>
            <a:r>
              <a:rPr lang="en-US" sz="2800" dirty="0" smtClean="0"/>
              <a:t>What devise would you need in order to understand this bar code? Why can’t you read it without the devise?</a:t>
            </a:r>
            <a:endParaRPr lang="en-US" dirty="0"/>
          </a:p>
        </p:txBody>
      </p:sp>
      <p:pic>
        <p:nvPicPr>
          <p:cNvPr id="4" name="Content Placeholder 3" descr="http://www.sagedata.com/images/2007/Code_128_Barcode_Graphic.jpg"/>
          <p:cNvPicPr>
            <a:picLocks noGrp="1"/>
          </p:cNvPicPr>
          <p:nvPr>
            <p:ph idx="1"/>
          </p:nvPr>
        </p:nvPicPr>
        <p:blipFill>
          <a:blip r:embed="rId2" cstate="print"/>
          <a:srcRect/>
          <a:stretch>
            <a:fillRect/>
          </a:stretch>
        </p:blipFill>
        <p:spPr bwMode="auto">
          <a:xfrm>
            <a:off x="2286000" y="3200400"/>
            <a:ext cx="4453890" cy="2408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533400" y="0"/>
            <a:ext cx="3200400" cy="838200"/>
          </a:xfrm>
        </p:spPr>
        <p:txBody>
          <a:bodyPr/>
          <a:lstStyle/>
          <a:p>
            <a:pPr eaLnBrk="1" hangingPunct="1"/>
            <a:r>
              <a:rPr lang="en-US" sz="4000" smtClean="0"/>
              <a:t>Rosetta Stone</a:t>
            </a:r>
          </a:p>
        </p:txBody>
      </p:sp>
      <p:sp>
        <p:nvSpPr>
          <p:cNvPr id="29709" name="Rectangle 13"/>
          <p:cNvSpPr>
            <a:spLocks noGrp="1" noChangeArrowheads="1"/>
          </p:cNvSpPr>
          <p:nvPr>
            <p:ph type="body" sz="half" idx="2"/>
          </p:nvPr>
        </p:nvSpPr>
        <p:spPr>
          <a:xfrm>
            <a:off x="3657600" y="0"/>
            <a:ext cx="4800600" cy="6629400"/>
          </a:xfrm>
        </p:spPr>
        <p:txBody>
          <a:bodyPr>
            <a:normAutofit lnSpcReduction="10000"/>
          </a:bodyPr>
          <a:lstStyle/>
          <a:p>
            <a:pPr eaLnBrk="1" hangingPunct="1">
              <a:lnSpc>
                <a:spcPct val="80000"/>
              </a:lnSpc>
              <a:buFontTx/>
              <a:buNone/>
            </a:pPr>
            <a:r>
              <a:rPr lang="en-US" sz="1800" b="1" smtClean="0"/>
              <a:t>What is the Rosetta Stone?</a:t>
            </a:r>
            <a:r>
              <a:rPr lang="en-US" sz="1800" smtClean="0"/>
              <a:t> </a:t>
            </a:r>
          </a:p>
          <a:p>
            <a:pPr eaLnBrk="1" hangingPunct="1">
              <a:lnSpc>
                <a:spcPct val="80000"/>
              </a:lnSpc>
            </a:pPr>
            <a:r>
              <a:rPr lang="en-US" sz="1800" smtClean="0"/>
              <a:t>The Rosetta Stone is a stone with writing on it in two languages (Egyptian and Greek), using three scripts (hieroglyphic, demotic and Greek).   It was carved in 196 BCE.  </a:t>
            </a:r>
            <a:br>
              <a:rPr lang="en-US" sz="1800" smtClean="0"/>
            </a:br>
            <a:endParaRPr lang="en-US" sz="1800" b="1" smtClean="0"/>
          </a:p>
          <a:p>
            <a:pPr eaLnBrk="1" hangingPunct="1">
              <a:lnSpc>
                <a:spcPct val="80000"/>
              </a:lnSpc>
              <a:buFontTx/>
              <a:buNone/>
            </a:pPr>
            <a:r>
              <a:rPr lang="en-US" sz="1800" b="1" smtClean="0"/>
              <a:t>Why is it in three different scripts?</a:t>
            </a:r>
            <a:r>
              <a:rPr lang="en-US" sz="1800" smtClean="0"/>
              <a:t> </a:t>
            </a:r>
          </a:p>
          <a:p>
            <a:pPr eaLnBrk="1" hangingPunct="1">
              <a:lnSpc>
                <a:spcPct val="80000"/>
              </a:lnSpc>
            </a:pPr>
            <a:r>
              <a:rPr lang="en-US" sz="1800" smtClean="0"/>
              <a:t>The Rosetta Stone is written in three scripts (hieroglyphs for religious documents; demotic- common script of Egypt; Greek- language of the rulers of Egypt at that time)</a:t>
            </a:r>
          </a:p>
          <a:p>
            <a:pPr eaLnBrk="1" hangingPunct="1">
              <a:lnSpc>
                <a:spcPct val="80000"/>
              </a:lnSpc>
            </a:pPr>
            <a:r>
              <a:rPr lang="en-US" sz="1800" smtClean="0"/>
              <a:t>The Rosetta Stone was written in all three scripts so that the priests, government officials and rulers of Egypt could read what it said. </a:t>
            </a:r>
            <a:br>
              <a:rPr lang="en-US" sz="1800" smtClean="0"/>
            </a:br>
            <a:endParaRPr lang="en-US" sz="1800" b="1" smtClean="0"/>
          </a:p>
          <a:p>
            <a:pPr eaLnBrk="1" hangingPunct="1">
              <a:lnSpc>
                <a:spcPct val="80000"/>
              </a:lnSpc>
              <a:buFontTx/>
              <a:buNone/>
            </a:pPr>
            <a:r>
              <a:rPr lang="en-US" sz="1800" b="1" smtClean="0"/>
              <a:t>When was the Rosetta Stone found?</a:t>
            </a:r>
            <a:r>
              <a:rPr lang="en-US" sz="1800" smtClean="0"/>
              <a:t> </a:t>
            </a:r>
          </a:p>
          <a:p>
            <a:pPr eaLnBrk="1" hangingPunct="1">
              <a:lnSpc>
                <a:spcPct val="80000"/>
              </a:lnSpc>
            </a:pPr>
            <a:r>
              <a:rPr lang="en-US" sz="1800" smtClean="0"/>
              <a:t>The Rosetta Stone was found in 1799 by French soldiers who were rebuilding a fort in Egypt (in a small village in Delta called Rosetta (Rashid)</a:t>
            </a:r>
            <a:endParaRPr lang="en-US" sz="1800" b="1" smtClean="0"/>
          </a:p>
          <a:p>
            <a:pPr eaLnBrk="1" hangingPunct="1">
              <a:lnSpc>
                <a:spcPct val="80000"/>
              </a:lnSpc>
              <a:buFontTx/>
              <a:buNone/>
            </a:pPr>
            <a:endParaRPr lang="en-US" sz="1800" b="1" smtClean="0"/>
          </a:p>
          <a:p>
            <a:pPr eaLnBrk="1" hangingPunct="1">
              <a:lnSpc>
                <a:spcPct val="80000"/>
              </a:lnSpc>
              <a:buFontTx/>
              <a:buNone/>
            </a:pPr>
            <a:r>
              <a:rPr lang="en-US" sz="1800" b="1" smtClean="0"/>
              <a:t>What does the Rosetta Stone say?</a:t>
            </a:r>
            <a:r>
              <a:rPr lang="en-US" sz="1800" smtClean="0"/>
              <a:t> </a:t>
            </a:r>
          </a:p>
          <a:p>
            <a:pPr eaLnBrk="1" hangingPunct="1">
              <a:lnSpc>
                <a:spcPct val="80000"/>
              </a:lnSpc>
            </a:pPr>
            <a:r>
              <a:rPr lang="en-US" sz="1800" smtClean="0"/>
              <a:t>The Rosetta Stone is a text written by a group of priests in Egypt to honour the Egyptian pharaoh. It lists all of the things that the pharaoh had done that were good for the priests and the people of Egypt. </a:t>
            </a:r>
          </a:p>
        </p:txBody>
      </p:sp>
      <p:pic>
        <p:nvPicPr>
          <p:cNvPr id="29711" name="Picture 15" descr="rosettacasting"/>
          <p:cNvPicPr>
            <a:picLocks noChangeAspect="1" noChangeArrowheads="1"/>
          </p:cNvPicPr>
          <p:nvPr/>
        </p:nvPicPr>
        <p:blipFill>
          <a:blip r:embed="rId2" cstate="print"/>
          <a:srcRect/>
          <a:stretch>
            <a:fillRect/>
          </a:stretch>
        </p:blipFill>
        <p:spPr bwMode="auto">
          <a:xfrm>
            <a:off x="152400" y="914400"/>
            <a:ext cx="3394075"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ox(in)">
                                      <p:cBhvr>
                                        <p:cTn id="7" dur="500"/>
                                        <p:tgtEl>
                                          <p:spTgt spid="297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9711"/>
                                        </p:tgtEl>
                                        <p:attrNameLst>
                                          <p:attrName>style.visibility</p:attrName>
                                        </p:attrNameLst>
                                      </p:cBhvr>
                                      <p:to>
                                        <p:strVal val="visible"/>
                                      </p:to>
                                    </p:set>
                                    <p:animEffect transition="in" filter="checkerboard(across)">
                                      <p:cBhvr>
                                        <p:cTn id="12" dur="500"/>
                                        <p:tgtEl>
                                          <p:spTgt spid="297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709">
                                            <p:txEl>
                                              <p:pRg st="0" end="0"/>
                                            </p:txEl>
                                          </p:spTgt>
                                        </p:tgtEl>
                                        <p:attrNameLst>
                                          <p:attrName>style.visibility</p:attrName>
                                        </p:attrNameLst>
                                      </p:cBhvr>
                                      <p:to>
                                        <p:strVal val="visible"/>
                                      </p:to>
                                    </p:set>
                                    <p:animEffect transition="in" filter="dissolve">
                                      <p:cBhvr>
                                        <p:cTn id="17" dur="500"/>
                                        <p:tgtEl>
                                          <p:spTgt spid="29709">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29709">
                                            <p:txEl>
                                              <p:pRg st="1" end="1"/>
                                            </p:txEl>
                                          </p:spTgt>
                                        </p:tgtEl>
                                        <p:attrNameLst>
                                          <p:attrName>style.visibility</p:attrName>
                                        </p:attrNameLst>
                                      </p:cBhvr>
                                      <p:to>
                                        <p:strVal val="visible"/>
                                      </p:to>
                                    </p:set>
                                    <p:animEffect transition="in" filter="dissolve">
                                      <p:cBhvr>
                                        <p:cTn id="20" dur="500"/>
                                        <p:tgtEl>
                                          <p:spTgt spid="29709">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9709">
                                            <p:txEl>
                                              <p:pRg st="2" end="2"/>
                                            </p:txEl>
                                          </p:spTgt>
                                        </p:tgtEl>
                                        <p:attrNameLst>
                                          <p:attrName>style.visibility</p:attrName>
                                        </p:attrNameLst>
                                      </p:cBhvr>
                                      <p:to>
                                        <p:strVal val="visible"/>
                                      </p:to>
                                    </p:set>
                                    <p:animEffect transition="in" filter="dissolve">
                                      <p:cBhvr>
                                        <p:cTn id="23" dur="500"/>
                                        <p:tgtEl>
                                          <p:spTgt spid="29709">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29709">
                                            <p:txEl>
                                              <p:pRg st="3" end="3"/>
                                            </p:txEl>
                                          </p:spTgt>
                                        </p:tgtEl>
                                        <p:attrNameLst>
                                          <p:attrName>style.visibility</p:attrName>
                                        </p:attrNameLst>
                                      </p:cBhvr>
                                      <p:to>
                                        <p:strVal val="visible"/>
                                      </p:to>
                                    </p:set>
                                    <p:animEffect transition="in" filter="dissolve">
                                      <p:cBhvr>
                                        <p:cTn id="26" dur="500"/>
                                        <p:tgtEl>
                                          <p:spTgt spid="29709">
                                            <p:txEl>
                                              <p:pRg st="3" end="3"/>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29709">
                                            <p:txEl>
                                              <p:pRg st="4" end="4"/>
                                            </p:txEl>
                                          </p:spTgt>
                                        </p:tgtEl>
                                        <p:attrNameLst>
                                          <p:attrName>style.visibility</p:attrName>
                                        </p:attrNameLst>
                                      </p:cBhvr>
                                      <p:to>
                                        <p:strVal val="visible"/>
                                      </p:to>
                                    </p:set>
                                    <p:animEffect transition="in" filter="dissolve">
                                      <p:cBhvr>
                                        <p:cTn id="29" dur="500"/>
                                        <p:tgtEl>
                                          <p:spTgt spid="29709">
                                            <p:txEl>
                                              <p:pRg st="4" end="4"/>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29709">
                                            <p:txEl>
                                              <p:pRg st="5" end="5"/>
                                            </p:txEl>
                                          </p:spTgt>
                                        </p:tgtEl>
                                        <p:attrNameLst>
                                          <p:attrName>style.visibility</p:attrName>
                                        </p:attrNameLst>
                                      </p:cBhvr>
                                      <p:to>
                                        <p:strVal val="visible"/>
                                      </p:to>
                                    </p:set>
                                    <p:animEffect transition="in" filter="dissolve">
                                      <p:cBhvr>
                                        <p:cTn id="32" dur="500"/>
                                        <p:tgtEl>
                                          <p:spTgt spid="29709">
                                            <p:txEl>
                                              <p:pRg st="5" end="5"/>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29709">
                                            <p:txEl>
                                              <p:pRg st="6" end="6"/>
                                            </p:txEl>
                                          </p:spTgt>
                                        </p:tgtEl>
                                        <p:attrNameLst>
                                          <p:attrName>style.visibility</p:attrName>
                                        </p:attrNameLst>
                                      </p:cBhvr>
                                      <p:to>
                                        <p:strVal val="visible"/>
                                      </p:to>
                                    </p:set>
                                    <p:animEffect transition="in" filter="dissolve">
                                      <p:cBhvr>
                                        <p:cTn id="35" dur="500"/>
                                        <p:tgtEl>
                                          <p:spTgt spid="29709">
                                            <p:txEl>
                                              <p:pRg st="6" end="6"/>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29709">
                                            <p:txEl>
                                              <p:pRg st="8" end="8"/>
                                            </p:txEl>
                                          </p:spTgt>
                                        </p:tgtEl>
                                        <p:attrNameLst>
                                          <p:attrName>style.visibility</p:attrName>
                                        </p:attrNameLst>
                                      </p:cBhvr>
                                      <p:to>
                                        <p:strVal val="visible"/>
                                      </p:to>
                                    </p:set>
                                    <p:animEffect transition="in" filter="dissolve">
                                      <p:cBhvr>
                                        <p:cTn id="38" dur="500"/>
                                        <p:tgtEl>
                                          <p:spTgt spid="29709">
                                            <p:txEl>
                                              <p:pRg st="8" end="8"/>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29709">
                                            <p:txEl>
                                              <p:pRg st="9" end="9"/>
                                            </p:txEl>
                                          </p:spTgt>
                                        </p:tgtEl>
                                        <p:attrNameLst>
                                          <p:attrName>style.visibility</p:attrName>
                                        </p:attrNameLst>
                                      </p:cBhvr>
                                      <p:to>
                                        <p:strVal val="visible"/>
                                      </p:to>
                                    </p:set>
                                    <p:animEffect transition="in" filter="dissolve">
                                      <p:cBhvr>
                                        <p:cTn id="41" dur="500"/>
                                        <p:tgtEl>
                                          <p:spTgt spid="2970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11.7.13</a:t>
            </a:r>
            <a:endParaRPr lang="en-US" dirty="0"/>
          </a:p>
        </p:txBody>
      </p:sp>
      <p:sp>
        <p:nvSpPr>
          <p:cNvPr id="3" name="Content Placeholder 2"/>
          <p:cNvSpPr>
            <a:spLocks noGrp="1"/>
          </p:cNvSpPr>
          <p:nvPr>
            <p:ph idx="1"/>
          </p:nvPr>
        </p:nvSpPr>
        <p:spPr/>
        <p:txBody>
          <a:bodyPr/>
          <a:lstStyle/>
          <a:p>
            <a:r>
              <a:rPr lang="en-US" dirty="0" smtClean="0"/>
              <a:t>Should the Rosetta Stone be returned to Egypt? </a:t>
            </a:r>
            <a:r>
              <a:rPr lang="en-US" smtClean="0"/>
              <a:t>Why or why not? </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11.8.13</a:t>
            </a:r>
            <a:endParaRPr lang="en-US" dirty="0"/>
          </a:p>
        </p:txBody>
      </p:sp>
      <p:sp>
        <p:nvSpPr>
          <p:cNvPr id="3" name="Content Placeholder 2"/>
          <p:cNvSpPr>
            <a:spLocks noGrp="1"/>
          </p:cNvSpPr>
          <p:nvPr>
            <p:ph idx="1"/>
          </p:nvPr>
        </p:nvSpPr>
        <p:spPr/>
        <p:txBody>
          <a:bodyPr/>
          <a:lstStyle/>
          <a:p>
            <a:r>
              <a:rPr lang="en-US" dirty="0" smtClean="0"/>
              <a:t>Ancient Egyptian history is divided into three periods. What are the names of the three periods?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11.4.13</a:t>
            </a:r>
            <a:endParaRPr lang="en-US" dirty="0"/>
          </a:p>
        </p:txBody>
      </p:sp>
      <p:sp>
        <p:nvSpPr>
          <p:cNvPr id="3" name="Content Placeholder 2"/>
          <p:cNvSpPr>
            <a:spLocks noGrp="1"/>
          </p:cNvSpPr>
          <p:nvPr>
            <p:ph idx="1"/>
          </p:nvPr>
        </p:nvSpPr>
        <p:spPr/>
        <p:txBody>
          <a:bodyPr/>
          <a:lstStyle/>
          <a:p>
            <a:r>
              <a:rPr lang="en-US" dirty="0" smtClean="0"/>
              <a:t>Which architectural structures are most associated with ancient Egypt? Why?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11.5.13</a:t>
            </a:r>
            <a:endParaRPr lang="en-US" dirty="0"/>
          </a:p>
        </p:txBody>
      </p:sp>
      <p:sp>
        <p:nvSpPr>
          <p:cNvPr id="3" name="Content Placeholder 2"/>
          <p:cNvSpPr>
            <a:spLocks noGrp="1"/>
          </p:cNvSpPr>
          <p:nvPr>
            <p:ph idx="1"/>
          </p:nvPr>
        </p:nvSpPr>
        <p:spPr/>
        <p:txBody>
          <a:bodyPr/>
          <a:lstStyle/>
          <a:p>
            <a:r>
              <a:rPr lang="en-US" dirty="0" smtClean="0"/>
              <a:t>How has Egypt influenced American architecture? </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Memorials</a:t>
            </a:r>
            <a:endParaRPr lang="en-US" dirty="0"/>
          </a:p>
        </p:txBody>
      </p:sp>
      <p:pic>
        <p:nvPicPr>
          <p:cNvPr id="4" name="Content Placeholder 3" descr="http://www.uni.edu/connors/images/philpot.jpg"/>
          <p:cNvPicPr>
            <a:picLocks noGrp="1"/>
          </p:cNvPicPr>
          <p:nvPr>
            <p:ph idx="1"/>
          </p:nvPr>
        </p:nvPicPr>
        <p:blipFill>
          <a:blip r:embed="rId2" cstate="print"/>
          <a:srcRect/>
          <a:stretch>
            <a:fillRect/>
          </a:stretch>
        </p:blipFill>
        <p:spPr bwMode="auto">
          <a:xfrm>
            <a:off x="685800" y="1752600"/>
            <a:ext cx="3251200" cy="4064000"/>
          </a:xfrm>
          <a:prstGeom prst="rect">
            <a:avLst/>
          </a:prstGeom>
          <a:noFill/>
          <a:ln w="9525">
            <a:noFill/>
            <a:miter lim="800000"/>
            <a:headEnd/>
            <a:tailEnd/>
          </a:ln>
        </p:spPr>
      </p:pic>
      <p:pic>
        <p:nvPicPr>
          <p:cNvPr id="7" name="Picture 6" descr="http://0.tqn.com/d/architecture/1/0/7/n/washingtonmonument.jpg"/>
          <p:cNvPicPr/>
          <p:nvPr/>
        </p:nvPicPr>
        <p:blipFill>
          <a:blip r:embed="rId3" cstate="print"/>
          <a:srcRect/>
          <a:stretch>
            <a:fillRect/>
          </a:stretch>
        </p:blipFill>
        <p:spPr bwMode="auto">
          <a:xfrm>
            <a:off x="4648200" y="914400"/>
            <a:ext cx="342900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Homes and Schools</a:t>
            </a:r>
            <a:endParaRPr lang="en-US" dirty="0"/>
          </a:p>
        </p:txBody>
      </p:sp>
      <p:pic>
        <p:nvPicPr>
          <p:cNvPr id="4" name="Content Placeholder 3" descr="http://www.metmuseum.org/toah/images/h2/h2_24.66.438.jpg"/>
          <p:cNvPicPr>
            <a:picLocks noGrp="1"/>
          </p:cNvPicPr>
          <p:nvPr>
            <p:ph idx="1"/>
          </p:nvPr>
        </p:nvPicPr>
        <p:blipFill>
          <a:blip r:embed="rId2" cstate="print"/>
          <a:srcRect/>
          <a:stretch>
            <a:fillRect/>
          </a:stretch>
        </p:blipFill>
        <p:spPr bwMode="auto">
          <a:xfrm>
            <a:off x="685800" y="1143000"/>
            <a:ext cx="2857500" cy="3495675"/>
          </a:xfrm>
          <a:prstGeom prst="rect">
            <a:avLst/>
          </a:prstGeom>
          <a:noFill/>
          <a:ln w="9525">
            <a:noFill/>
            <a:miter lim="800000"/>
            <a:headEnd/>
            <a:tailEnd/>
          </a:ln>
        </p:spPr>
      </p:pic>
      <p:pic>
        <p:nvPicPr>
          <p:cNvPr id="5" name="Picture 4" descr="http://www.metmuseum.org/toah/images/h2/h2_1978.10.1.jpg"/>
          <p:cNvPicPr/>
          <p:nvPr/>
        </p:nvPicPr>
        <p:blipFill>
          <a:blip r:embed="rId3" cstate="print"/>
          <a:srcRect/>
          <a:stretch>
            <a:fillRect/>
          </a:stretch>
        </p:blipFill>
        <p:spPr bwMode="auto">
          <a:xfrm>
            <a:off x="4419600" y="1600200"/>
            <a:ext cx="3657600" cy="4257675"/>
          </a:xfrm>
          <a:prstGeom prst="rect">
            <a:avLst/>
          </a:prstGeom>
          <a:noFill/>
          <a:ln w="9525">
            <a:noFill/>
            <a:miter lim="800000"/>
            <a:headEnd/>
            <a:tailEnd/>
          </a:ln>
        </p:spPr>
      </p:pic>
      <p:pic>
        <p:nvPicPr>
          <p:cNvPr id="6" name="Picture 5" descr="Magnificent Modern Buildings that Look Like Ancient Pyramids"/>
          <p:cNvPicPr/>
          <p:nvPr/>
        </p:nvPicPr>
        <p:blipFill>
          <a:blip r:embed="rId4" cstate="print"/>
          <a:srcRect/>
          <a:stretch>
            <a:fillRect/>
          </a:stretch>
        </p:blipFill>
        <p:spPr bwMode="auto">
          <a:xfrm>
            <a:off x="762000" y="4333875"/>
            <a:ext cx="3200400"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Hotels/Businesses</a:t>
            </a:r>
            <a:endParaRPr lang="en-US" dirty="0"/>
          </a:p>
        </p:txBody>
      </p:sp>
      <p:pic>
        <p:nvPicPr>
          <p:cNvPr id="5" name="Picture 4" descr="http://upload.wikimedia.org/wikipedia/commons/thumb/6/62/USA.NV.LasVegas.Luxor.02.jpg/220px-USA.NV.LasVegas.Luxor.02.jpg"/>
          <p:cNvPicPr/>
          <p:nvPr/>
        </p:nvPicPr>
        <p:blipFill>
          <a:blip r:embed="rId2" cstate="print"/>
          <a:srcRect/>
          <a:stretch>
            <a:fillRect/>
          </a:stretch>
        </p:blipFill>
        <p:spPr bwMode="auto">
          <a:xfrm>
            <a:off x="3524250" y="2971800"/>
            <a:ext cx="2190750" cy="3048000"/>
          </a:xfrm>
          <a:prstGeom prst="rect">
            <a:avLst/>
          </a:prstGeom>
          <a:noFill/>
          <a:ln w="9525">
            <a:noFill/>
            <a:miter lim="800000"/>
            <a:headEnd/>
            <a:tailEnd/>
          </a:ln>
        </p:spPr>
      </p:pic>
      <p:pic>
        <p:nvPicPr>
          <p:cNvPr id="7" name="Content Placeholder 6" descr="http://www.mallofmemphis.org/images/pyrfly.jpg"/>
          <p:cNvPicPr>
            <a:picLocks noGrp="1"/>
          </p:cNvPicPr>
          <p:nvPr>
            <p:ph idx="1"/>
          </p:nvPr>
        </p:nvPicPr>
        <p:blipFill>
          <a:blip r:embed="rId3" cstate="print"/>
          <a:srcRect/>
          <a:stretch>
            <a:fillRect/>
          </a:stretch>
        </p:blipFill>
        <p:spPr bwMode="auto">
          <a:xfrm>
            <a:off x="457200" y="2438400"/>
            <a:ext cx="2967038" cy="2591594"/>
          </a:xfrm>
          <a:prstGeom prst="rect">
            <a:avLst/>
          </a:prstGeom>
          <a:noFill/>
          <a:ln w="9525">
            <a:noFill/>
            <a:miter lim="800000"/>
            <a:headEnd/>
            <a:tailEnd/>
          </a:ln>
        </p:spPr>
      </p:pic>
      <p:pic>
        <p:nvPicPr>
          <p:cNvPr id="8" name="Picture 7" descr="TransAmBldg 3871.jpg"/>
          <p:cNvPicPr/>
          <p:nvPr/>
        </p:nvPicPr>
        <p:blipFill>
          <a:blip r:embed="rId4" cstate="print"/>
          <a:srcRect/>
          <a:stretch>
            <a:fillRect/>
          </a:stretch>
        </p:blipFill>
        <p:spPr bwMode="auto">
          <a:xfrm>
            <a:off x="6096000" y="1219200"/>
            <a:ext cx="2743200"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Furniture</a:t>
            </a:r>
            <a:endParaRPr lang="en-US" dirty="0"/>
          </a:p>
        </p:txBody>
      </p:sp>
      <p:pic>
        <p:nvPicPr>
          <p:cNvPr id="4" name="Content Placeholder 3" descr="http://www.metmuseum.org/toah/images/h2/h2_1970.35.1-.2.jpg"/>
          <p:cNvPicPr>
            <a:picLocks noGrp="1"/>
          </p:cNvPicPr>
          <p:nvPr>
            <p:ph idx="1"/>
          </p:nvPr>
        </p:nvPicPr>
        <p:blipFill>
          <a:blip r:embed="rId2" cstate="print"/>
          <a:srcRect/>
          <a:stretch>
            <a:fillRect/>
          </a:stretch>
        </p:blipFill>
        <p:spPr bwMode="auto">
          <a:xfrm>
            <a:off x="762000" y="2133600"/>
            <a:ext cx="3505200" cy="3962400"/>
          </a:xfrm>
          <a:prstGeom prst="rect">
            <a:avLst/>
          </a:prstGeom>
          <a:noFill/>
          <a:ln w="9525">
            <a:noFill/>
            <a:miter lim="800000"/>
            <a:headEnd/>
            <a:tailEnd/>
          </a:ln>
        </p:spPr>
      </p:pic>
      <p:pic>
        <p:nvPicPr>
          <p:cNvPr id="5" name="Picture 4" descr="http://echoesofegypt.peabody.yale.edu/sites/default/files/styles/eoe_full/public/mantleclock.jpg"/>
          <p:cNvPicPr/>
          <p:nvPr/>
        </p:nvPicPr>
        <p:blipFill>
          <a:blip r:embed="rId3" cstate="print"/>
          <a:srcRect/>
          <a:stretch>
            <a:fillRect/>
          </a:stretch>
        </p:blipFill>
        <p:spPr bwMode="auto">
          <a:xfrm>
            <a:off x="4267200" y="1905000"/>
            <a:ext cx="4419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 Theaters</a:t>
            </a:r>
            <a:endParaRPr lang="en-US" dirty="0"/>
          </a:p>
        </p:txBody>
      </p:sp>
      <p:pic>
        <p:nvPicPr>
          <p:cNvPr id="4" name="Content Placeholder 3" descr="The Egyptian Theater in Boise, Idaho"/>
          <p:cNvPicPr>
            <a:picLocks noGrp="1"/>
          </p:cNvPicPr>
          <p:nvPr>
            <p:ph idx="1"/>
          </p:nvPr>
        </p:nvPicPr>
        <p:blipFill>
          <a:blip r:embed="rId2" cstate="print"/>
          <a:srcRect/>
          <a:stretch>
            <a:fillRect/>
          </a:stretch>
        </p:blipFill>
        <p:spPr bwMode="auto">
          <a:xfrm>
            <a:off x="1371600" y="2057400"/>
            <a:ext cx="2971800" cy="4038600"/>
          </a:xfrm>
          <a:prstGeom prst="rect">
            <a:avLst/>
          </a:prstGeom>
          <a:noFill/>
          <a:ln w="9525">
            <a:noFill/>
            <a:miter lim="800000"/>
            <a:headEnd/>
            <a:tailEnd/>
          </a:ln>
        </p:spPr>
      </p:pic>
      <p:pic>
        <p:nvPicPr>
          <p:cNvPr id="5" name="Picture 4" descr="Grauman's Egyptian Theatre"/>
          <p:cNvPicPr/>
          <p:nvPr/>
        </p:nvPicPr>
        <p:blipFill>
          <a:blip r:embed="rId3" cstate="print"/>
          <a:srcRect/>
          <a:stretch>
            <a:fillRect/>
          </a:stretch>
        </p:blipFill>
        <p:spPr bwMode="auto">
          <a:xfrm>
            <a:off x="5105400" y="2209800"/>
            <a:ext cx="312420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Theaters</a:t>
            </a:r>
            <a:endParaRPr lang="en-US" dirty="0"/>
          </a:p>
        </p:txBody>
      </p:sp>
      <p:pic>
        <p:nvPicPr>
          <p:cNvPr id="4" name="Content Placeholder 3" descr="http://www.vanityfair.com/dam/culture/2008/01/cuar08_egyptomania0801.jpg"/>
          <p:cNvPicPr>
            <a:picLocks noGrp="1"/>
          </p:cNvPicPr>
          <p:nvPr>
            <p:ph idx="1"/>
          </p:nvPr>
        </p:nvPicPr>
        <p:blipFill>
          <a:blip r:embed="rId2" cstate="print"/>
          <a:srcRect/>
          <a:stretch>
            <a:fillRect/>
          </a:stretch>
        </p:blipFill>
        <p:spPr bwMode="auto">
          <a:xfrm>
            <a:off x="1524000" y="2553494"/>
            <a:ext cx="4095750" cy="3466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3196</TotalTime>
  <Words>108</Words>
  <Application>Microsoft Office PowerPoint</Application>
  <PresentationFormat>On-screen Show (4:3)</PresentationFormat>
  <Paragraphs>26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11.4.13</vt:lpstr>
      <vt:lpstr>11.5.13</vt:lpstr>
      <vt:lpstr>Memorials</vt:lpstr>
      <vt:lpstr>Homes and Schools</vt:lpstr>
      <vt:lpstr>Hotels/Businesses</vt:lpstr>
      <vt:lpstr>Furniture</vt:lpstr>
      <vt:lpstr>Movie Theaters</vt:lpstr>
      <vt:lpstr>Theaters</vt:lpstr>
      <vt:lpstr>11.6.13 What devise would you need in order to understand this bar code? Why can’t you read it without the devise?</vt:lpstr>
      <vt:lpstr>Rosetta Stone</vt:lpstr>
      <vt:lpstr>11.7.13</vt:lpstr>
      <vt:lpstr>11.8.13</vt:lpstr>
    </vt:vector>
  </TitlesOfParts>
  <Company>Clark County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amadison</dc:creator>
  <cp:lastModifiedBy>amadison</cp:lastModifiedBy>
  <cp:revision>113</cp:revision>
  <dcterms:created xsi:type="dcterms:W3CDTF">2013-11-04T13:31:39Z</dcterms:created>
  <dcterms:modified xsi:type="dcterms:W3CDTF">2013-11-06T18:56:55Z</dcterms:modified>
</cp:coreProperties>
</file>